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469" r:id="rId3"/>
    <p:sldId id="468" r:id="rId4"/>
    <p:sldId id="483" r:id="rId5"/>
    <p:sldId id="477" r:id="rId6"/>
    <p:sldId id="478" r:id="rId7"/>
    <p:sldId id="479" r:id="rId8"/>
    <p:sldId id="481" r:id="rId9"/>
    <p:sldId id="484" r:id="rId10"/>
    <p:sldId id="485" r:id="rId11"/>
    <p:sldId id="486" r:id="rId12"/>
    <p:sldId id="487" r:id="rId13"/>
    <p:sldId id="488" r:id="rId14"/>
    <p:sldId id="489" r:id="rId15"/>
    <p:sldId id="490" r:id="rId16"/>
    <p:sldId id="497" r:id="rId17"/>
    <p:sldId id="491" r:id="rId18"/>
    <p:sldId id="492" r:id="rId19"/>
    <p:sldId id="493" r:id="rId20"/>
    <p:sldId id="494" r:id="rId21"/>
    <p:sldId id="513" r:id="rId22"/>
    <p:sldId id="519" r:id="rId23"/>
    <p:sldId id="495" r:id="rId24"/>
    <p:sldId id="515" r:id="rId25"/>
    <p:sldId id="505" r:id="rId26"/>
    <p:sldId id="516" r:id="rId27"/>
    <p:sldId id="496" r:id="rId28"/>
    <p:sldId id="504" r:id="rId29"/>
    <p:sldId id="506" r:id="rId30"/>
    <p:sldId id="517" r:id="rId31"/>
    <p:sldId id="507" r:id="rId32"/>
    <p:sldId id="518" r:id="rId33"/>
    <p:sldId id="480" r:id="rId34"/>
    <p:sldId id="52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4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3300"/>
    <a:srgbClr val="3399FF"/>
    <a:srgbClr val="592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62" y="62"/>
      </p:cViewPr>
      <p:guideLst>
        <p:guide orient="horz" pos="2568"/>
        <p:guide pos="34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9E488-1870-4FC2-9BB8-B66DA0A1455B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6C9BB-2778-474C-BCDF-64AE55E1A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06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67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968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70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46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019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535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61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6C9BB-2778-474C-BCDF-64AE55E1A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544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424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553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5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656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624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257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94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098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68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593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925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502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098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82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863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08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69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54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350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045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0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8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49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46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24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03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46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2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14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02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42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44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14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21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48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7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42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9948E-1884-4184-86E6-6773FA802ABE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8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10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661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362634" y="466165"/>
            <a:ext cx="1506075" cy="1237128"/>
            <a:chOff x="1541925" y="466165"/>
            <a:chExt cx="1165412" cy="1237128"/>
          </a:xfrm>
        </p:grpSpPr>
        <p:sp>
          <p:nvSpPr>
            <p:cNvPr id="6" name="矩形 5"/>
            <p:cNvSpPr/>
            <p:nvPr/>
          </p:nvSpPr>
          <p:spPr>
            <a:xfrm>
              <a:off x="1541925" y="466165"/>
              <a:ext cx="1165412" cy="71717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0800000">
              <a:off x="1541925" y="1183340"/>
              <a:ext cx="1165412" cy="51995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631580" y="858377"/>
            <a:ext cx="123712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50366" y="1599232"/>
            <a:ext cx="6044553" cy="2186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数据结构专题</a:t>
            </a:r>
            <a:endParaRPr lang="en-US" altLang="zh-CN" sz="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	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主席树与树套树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62634" y="255363"/>
            <a:ext cx="150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信息学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奥赛集训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BE81D0-1E15-E6A8-5CF6-50E90F8D9CF6}"/>
              </a:ext>
            </a:extLst>
          </p:cNvPr>
          <p:cNvSpPr txBox="1"/>
          <p:nvPr/>
        </p:nvSpPr>
        <p:spPr>
          <a:xfrm>
            <a:off x="4600638" y="4426924"/>
            <a:ext cx="416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主讲人：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届毕业生刘焕宇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14A623-1C29-7194-B4AB-4AB086C19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441" y="756551"/>
            <a:ext cx="1610703" cy="155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561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BAA099-A5FF-005D-9450-DC586CD7D015}"/>
                  </a:ext>
                </a:extLst>
              </p:cNvPr>
              <p:cNvSpPr txBox="1"/>
              <p:nvPr/>
            </p:nvSpPr>
            <p:spPr>
              <a:xfrm>
                <a:off x="2062208" y="1119455"/>
                <a:ext cx="8067583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 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个整数构成的序列</a:t>
                </a:r>
                <a:r>
                  <a:rPr lang="zh-CN" altLang="en-US" sz="2800" b="0" i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组询问将对于指定的闭区间</a:t>
                </a:r>
                <a:r>
                  <a:rPr lang="zh-CN" altLang="en-US" sz="2800" b="0" i="0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[1</m:t>
                    </m:r>
                    <m:r>
                      <a:rPr lang="en-US" altLang="zh-CN" sz="2800" b="0" i="1" dirty="0" err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0" i="1" dirty="0" err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2800" b="0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2800" b="0" i="0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</a:t>
                </a:r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查询其区间内的第 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zh-CN" altLang="en-US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小值。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BAA099-A5FF-005D-9450-DC586CD7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208" y="1119455"/>
                <a:ext cx="8067583" cy="954107"/>
              </a:xfrm>
              <a:prstGeom prst="rect">
                <a:avLst/>
              </a:prstGeom>
              <a:blipFill>
                <a:blip r:embed="rId4"/>
                <a:stretch>
                  <a:fillRect l="-1511" t="-7051" r="-227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913F1D-DE00-13E4-A0BF-5BAA57E80D61}"/>
                  </a:ext>
                </a:extLst>
              </p:cNvPr>
              <p:cNvSpPr txBox="1"/>
              <p:nvPr/>
            </p:nvSpPr>
            <p:spPr>
              <a:xfrm>
                <a:off x="1988681" y="2518069"/>
                <a:ext cx="8872160" cy="2678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按顺序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建立可持久化权值线段树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每次查询第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个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其余操作与普通权值线段树相同：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比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左子树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权值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个数大，则减去左子树大小后往右子树走，否则往左子树走。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在权值离散化下，时空复杂度均为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𝑙𝑜𝑔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）</m:t>
                    </m:r>
                  </m:oMath>
                </a14:m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913F1D-DE00-13E4-A0BF-5BAA57E8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681" y="2518069"/>
                <a:ext cx="8872160" cy="2678041"/>
              </a:xfrm>
              <a:prstGeom prst="rect">
                <a:avLst/>
              </a:prstGeom>
              <a:blipFill>
                <a:blip r:embed="rId5"/>
                <a:stretch>
                  <a:fillRect l="-1374" t="-2278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9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例题一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4C78F0-9CEF-BE90-A626-F2869BA2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17" y="1614196"/>
            <a:ext cx="8319453" cy="320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2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A98F977-C583-247E-C20D-2FD820F1E0A9}"/>
                  </a:ext>
                </a:extLst>
              </p:cNvPr>
              <p:cNvSpPr txBox="1"/>
              <p:nvPr/>
            </p:nvSpPr>
            <p:spPr>
              <a:xfrm>
                <a:off x="2222653" y="1194915"/>
                <a:ext cx="829294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Luogu3834 </a:t>
                </a:r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主席树模板题：区间第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</a:t>
                </a:r>
                <a:endParaRPr lang="en-US" altLang="zh-CN" sz="28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 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个整数构成的序列</a:t>
                </a:r>
                <a:r>
                  <a:rPr lang="zh-CN" altLang="en-US" sz="2800" b="0" i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组询问将对于指定的闭区间 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800" b="0" i="1" dirty="0" err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0" i="1" dirty="0" err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2800" b="0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2800" b="0" i="0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</a:t>
                </a:r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查询其区间内的第 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zh-CN" altLang="en-US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小值。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A98F977-C583-247E-C20D-2FD820F1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53" y="1194915"/>
                <a:ext cx="8292947" cy="1384995"/>
              </a:xfrm>
              <a:prstGeom prst="rect">
                <a:avLst/>
              </a:prstGeom>
              <a:blipFill>
                <a:blip r:embed="rId4"/>
                <a:stretch>
                  <a:fillRect l="-1544" t="-4405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B02239-E6BF-4D31-50E5-928CDA88850A}"/>
                  </a:ext>
                </a:extLst>
              </p:cNvPr>
              <p:cNvSpPr txBox="1"/>
              <p:nvPr/>
            </p:nvSpPr>
            <p:spPr>
              <a:xfrm>
                <a:off x="2222653" y="2740149"/>
                <a:ext cx="8474939" cy="258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类似前缀和的方法，访问主席树时，同时从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两个根一起向下遍历。设当前节点分别为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𝑝𝑟𝑒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则该节点所代表的权值区间的权值数量即为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𝑝𝑟𝑒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，其余同例题一。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在权值离散化下，时空复杂度均为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）</m:t>
                    </m:r>
                  </m:oMath>
                </a14:m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B02239-E6BF-4D31-50E5-928CDA888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53" y="2740149"/>
                <a:ext cx="8474939" cy="2585323"/>
              </a:xfrm>
              <a:prstGeom prst="rect">
                <a:avLst/>
              </a:prstGeom>
              <a:blipFill>
                <a:blip r:embed="rId5"/>
                <a:stretch>
                  <a:fillRect l="-2590" t="-4000" r="-791" b="-7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31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AF53DA-6EED-8CBA-25ED-BDFF4220A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93" y="1995984"/>
            <a:ext cx="9647214" cy="226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8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18511" y="5355596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8DAE85-9F85-6D69-67DA-B0EDA76261A0}"/>
              </a:ext>
            </a:extLst>
          </p:cNvPr>
          <p:cNvSpPr txBox="1"/>
          <p:nvPr/>
        </p:nvSpPr>
        <p:spPr>
          <a:xfrm>
            <a:off x="563732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1D0FE8-4853-5886-B06C-52FE9FFFA46A}"/>
                  </a:ext>
                </a:extLst>
              </p:cNvPr>
              <p:cNvSpPr txBox="1"/>
              <p:nvPr/>
            </p:nvSpPr>
            <p:spPr>
              <a:xfrm>
                <a:off x="875930" y="1343764"/>
                <a:ext cx="5220070" cy="4456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Luogu 3919 </a:t>
                </a: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可持久化数组模板</a:t>
                </a:r>
                <a:endParaRPr lang="en-US" altLang="zh-CN" sz="20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endParaRPr lang="en-US" altLang="zh-CN" sz="20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你需要维护这样的一个长度为 </a:t>
                </a:r>
                <a:r>
                  <a:rPr lang="en-US" altLang="zh-CN" sz="2000" b="0" i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的数组，支持如下两种操作：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在某个历史版本上修改某一个位置上的值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访问某个历史版本上的某一位置的值</a:t>
                </a:r>
              </a:p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每一次操作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都记为一个历史版本，即使询问没有改变数组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Font typeface="+mj-lt"/>
                  <a:buAutoNum type="arabicPeriod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对于操作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，格式为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1 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，即为在版本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的基础上，将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 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修改为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</a:t>
                </a:r>
              </a:p>
              <a:p>
                <a:pPr>
                  <a:buFont typeface="+mj-lt"/>
                  <a:buAutoNum type="arabicPeriod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对于操作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，格式为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2 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，即访问版本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 ​​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1D0FE8-4853-5886-B06C-52FE9FFFA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30" y="1343764"/>
                <a:ext cx="5220070" cy="4456348"/>
              </a:xfrm>
              <a:prstGeom prst="rect">
                <a:avLst/>
              </a:prstGeom>
              <a:blipFill>
                <a:blip r:embed="rId4"/>
                <a:stretch>
                  <a:fillRect l="-1519" t="-684" r="-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4C71DD15-4582-9042-9519-4BED0BBF7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398" y="1250974"/>
            <a:ext cx="2117143" cy="39318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9D07E25-1B56-A218-5C34-FF1509327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134" y="1734853"/>
            <a:ext cx="1745585" cy="30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1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C6C627-2101-AEBD-82E5-CBB8D1DE0D2B}"/>
                  </a:ext>
                </a:extLst>
              </p:cNvPr>
              <p:cNvSpPr txBox="1"/>
              <p:nvPr/>
            </p:nvSpPr>
            <p:spPr>
              <a:xfrm>
                <a:off x="2390312" y="1021976"/>
                <a:ext cx="8866573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Luogu 3919 </a:t>
                </a: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可持久化数组模板</a:t>
                </a:r>
                <a:endParaRPr lang="en-US" altLang="zh-CN" sz="20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endParaRPr lang="en-US" altLang="zh-CN" sz="20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你需要维护这样的一个长度为 </a:t>
                </a:r>
                <a:r>
                  <a:rPr lang="en-US" altLang="zh-CN" sz="2000" b="0" i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的数组，支持如下两种操作：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在某个历史版本上修改某一个位置上的值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访问某个历史版本上的某一位置的值</a:t>
                </a:r>
              </a:p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每一次操作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都记为一个历史版本，即使询问没有改变数组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C6C627-2101-AEBD-82E5-CBB8D1DE0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312" y="1021976"/>
                <a:ext cx="8866573" cy="1938992"/>
              </a:xfrm>
              <a:prstGeom prst="rect">
                <a:avLst/>
              </a:prstGeom>
              <a:blipFill>
                <a:blip r:embed="rId4"/>
                <a:stretch>
                  <a:fillRect l="-893" t="-1887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41863F-F2B3-F8C8-DC40-6C317B02F460}"/>
                  </a:ext>
                </a:extLst>
              </p:cNvPr>
              <p:cNvSpPr txBox="1"/>
              <p:nvPr/>
            </p:nvSpPr>
            <p:spPr>
              <a:xfrm>
                <a:off x="2390312" y="3497801"/>
                <a:ext cx="7411376" cy="1939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建立可持久化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位置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线段树，只有最开始对数组建立完整的线段树，之后由于只修改一个位置，在线段树上只有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𝑙𝑜𝑔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个节点需要修改，所以第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个版本直接继承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rt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节点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，左右儿子没有修改的直接连向历史版本，修改的儿子建立新节点，继续递归即可。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时空复杂度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41863F-F2B3-F8C8-DC40-6C317B02F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312" y="3497801"/>
                <a:ext cx="7411376" cy="1939826"/>
              </a:xfrm>
              <a:prstGeom prst="rect">
                <a:avLst/>
              </a:prstGeom>
              <a:blipFill>
                <a:blip r:embed="rId5"/>
                <a:stretch>
                  <a:fillRect l="-822" t="-1887" r="-4194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03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661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62634" y="466165"/>
            <a:ext cx="1506075" cy="1237128"/>
            <a:chOff x="1541925" y="466165"/>
            <a:chExt cx="1165412" cy="1237128"/>
          </a:xfrm>
        </p:grpSpPr>
        <p:sp>
          <p:nvSpPr>
            <p:cNvPr id="6" name="矩形 5"/>
            <p:cNvSpPr/>
            <p:nvPr/>
          </p:nvSpPr>
          <p:spPr>
            <a:xfrm>
              <a:off x="1541925" y="466165"/>
              <a:ext cx="1165412" cy="71717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0800000">
              <a:off x="1541925" y="1183340"/>
              <a:ext cx="1165412" cy="51995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631580" y="858377"/>
            <a:ext cx="123712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95587" y="2622960"/>
            <a:ext cx="6000826" cy="18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你已经学会了主席树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接下来开始做题吧！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2634" y="466164"/>
            <a:ext cx="150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暑期集训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9A8FF1-97C8-E6D7-DDA6-D62B12EC9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" y="4472262"/>
            <a:ext cx="2352517" cy="24047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A1EF39-9659-6B62-0105-21632641CF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70" y="4453205"/>
            <a:ext cx="2352517" cy="24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0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Luogu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-apple-system"/>
              </a:rPr>
              <a:t>1383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7998E-785A-5019-506A-6E529A39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021976"/>
            <a:ext cx="9886950" cy="37433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F770BF4-48E2-C2C5-9F28-9894B0A0E697}"/>
              </a:ext>
            </a:extLst>
          </p:cNvPr>
          <p:cNvSpPr txBox="1"/>
          <p:nvPr/>
        </p:nvSpPr>
        <p:spPr>
          <a:xfrm>
            <a:off x="2459114" y="5246703"/>
            <a:ext cx="50070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强制在线捏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Undo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可以撤销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Undo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807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Luogu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-apple-system"/>
              </a:rPr>
              <a:t>1383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51FEEE-5E5E-3F2E-6910-19554D06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746" y="681232"/>
            <a:ext cx="7167397" cy="2308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07B0EE2-65DC-C8DB-D71F-7F952A2A9F6E}"/>
                  </a:ext>
                </a:extLst>
              </p:cNvPr>
              <p:cNvSpPr txBox="1"/>
              <p:nvPr/>
            </p:nvSpPr>
            <p:spPr>
              <a:xfrm>
                <a:off x="2680844" y="3429000"/>
                <a:ext cx="638205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用可持久化位置线段树，区间大小可以直接设为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，最多不可能超过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个字母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关键是如何记录前驱结点的信息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只需要再开一个数组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𝑙𝑒𝑛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Undo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一起继承历史版本的字符串长度；修改时即可在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𝑙𝑒𝑛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的位置上直接单点修改，其余细节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同可持久化位置线段树模板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07B0EE2-65DC-C8DB-D71F-7F952A2A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844" y="3429000"/>
                <a:ext cx="6382055" cy="2308324"/>
              </a:xfrm>
              <a:prstGeom prst="rect">
                <a:avLst/>
              </a:prstGeom>
              <a:blipFill>
                <a:blip r:embed="rId5"/>
                <a:stretch>
                  <a:fillRect l="-860" t="-1587" r="-764" b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33B441F-A5C3-2664-A06A-12D052F0A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746" y="878029"/>
            <a:ext cx="6972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2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POI2014</a:t>
            </a:r>
          </a:p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Luogu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-apple-system"/>
              </a:rPr>
              <a:t>3567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AA4BD3-98E2-3A99-5F60-6BFE87A8E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1264096"/>
            <a:ext cx="10048875" cy="1400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6CB9E2-EDBF-42A4-FB96-4BFD60D03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27" y="3050338"/>
            <a:ext cx="2314159" cy="33474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28B7A2-190D-80E4-5FBB-EEC935284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338" y="3119956"/>
            <a:ext cx="2314158" cy="31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5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84" y="2187111"/>
            <a:ext cx="3989676" cy="28845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grpSp>
        <p:nvGrpSpPr>
          <p:cNvPr id="3" name="组合 2"/>
          <p:cNvGrpSpPr/>
          <p:nvPr/>
        </p:nvGrpSpPr>
        <p:grpSpPr>
          <a:xfrm>
            <a:off x="5276370" y="1871127"/>
            <a:ext cx="1639260" cy="3037504"/>
            <a:chOff x="5595587" y="1596550"/>
            <a:chExt cx="1639260" cy="3037504"/>
          </a:xfrm>
        </p:grpSpPr>
        <p:sp>
          <p:nvSpPr>
            <p:cNvPr id="7" name="AutoShape 3"/>
            <p:cNvSpPr>
              <a:spLocks/>
            </p:cNvSpPr>
            <p:nvPr/>
          </p:nvSpPr>
          <p:spPr bwMode="auto">
            <a:xfrm>
              <a:off x="6548629" y="1596550"/>
              <a:ext cx="686218" cy="535869"/>
            </a:xfrm>
            <a:prstGeom prst="roundRect">
              <a:avLst>
                <a:gd name="adj" fmla="val 18519"/>
              </a:avLst>
            </a:prstGeom>
            <a:solidFill>
              <a:srgbClr val="C00000"/>
            </a:solidFill>
            <a:ln w="63500">
              <a:noFill/>
              <a:miter lim="800000"/>
              <a:headEnd/>
              <a:tailEnd/>
            </a:ln>
            <a:effectLst>
              <a:outerShdw dist="126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1</a:t>
              </a:r>
            </a:p>
          </p:txBody>
        </p:sp>
        <p:sp>
          <p:nvSpPr>
            <p:cNvPr id="8" name="AutoShape 4"/>
            <p:cNvSpPr>
              <a:spLocks/>
            </p:cNvSpPr>
            <p:nvPr/>
          </p:nvSpPr>
          <p:spPr bwMode="auto">
            <a:xfrm>
              <a:off x="6548629" y="2406960"/>
              <a:ext cx="686218" cy="535869"/>
            </a:xfrm>
            <a:prstGeom prst="roundRect">
              <a:avLst>
                <a:gd name="adj" fmla="val 18519"/>
              </a:avLst>
            </a:prstGeom>
            <a:solidFill>
              <a:srgbClr val="C00000"/>
            </a:solidFill>
            <a:ln w="63500">
              <a:noFill/>
              <a:miter lim="800000"/>
              <a:headEnd/>
              <a:tailEnd/>
            </a:ln>
            <a:effectLst>
              <a:outerShdw dist="126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2</a:t>
              </a:r>
            </a:p>
          </p:txBody>
        </p:sp>
        <p:sp>
          <p:nvSpPr>
            <p:cNvPr id="9" name="AutoShape 5"/>
            <p:cNvSpPr>
              <a:spLocks/>
            </p:cNvSpPr>
            <p:nvPr/>
          </p:nvSpPr>
          <p:spPr bwMode="auto">
            <a:xfrm>
              <a:off x="6562915" y="3268277"/>
              <a:ext cx="662140" cy="535869"/>
            </a:xfrm>
            <a:prstGeom prst="roundRect">
              <a:avLst>
                <a:gd name="adj" fmla="val 18519"/>
              </a:avLst>
            </a:prstGeom>
            <a:solidFill>
              <a:srgbClr val="C00000"/>
            </a:solidFill>
            <a:ln w="63500">
              <a:noFill/>
              <a:miter lim="800000"/>
              <a:headEnd/>
              <a:tailEnd/>
            </a:ln>
            <a:effectLst>
              <a:outerShdw dist="126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3</a:t>
              </a:r>
            </a:p>
          </p:txBody>
        </p:sp>
        <p:sp>
          <p:nvSpPr>
            <p:cNvPr id="10" name="AutoShape 6"/>
            <p:cNvSpPr>
              <a:spLocks/>
            </p:cNvSpPr>
            <p:nvPr/>
          </p:nvSpPr>
          <p:spPr bwMode="auto">
            <a:xfrm>
              <a:off x="6572707" y="4098185"/>
              <a:ext cx="662140" cy="535869"/>
            </a:xfrm>
            <a:prstGeom prst="roundRect">
              <a:avLst>
                <a:gd name="adj" fmla="val 18519"/>
              </a:avLst>
            </a:prstGeom>
            <a:solidFill>
              <a:srgbClr val="C00000"/>
            </a:solidFill>
            <a:ln w="63500">
              <a:noFill/>
              <a:miter lim="800000"/>
              <a:headEnd/>
              <a:tailEnd/>
            </a:ln>
            <a:effectLst>
              <a:outerShdw dist="126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4</a:t>
              </a:r>
            </a:p>
          </p:txBody>
        </p:sp>
        <p:sp>
          <p:nvSpPr>
            <p:cNvPr id="12" name="虚尾箭头 11"/>
            <p:cNvSpPr/>
            <p:nvPr/>
          </p:nvSpPr>
          <p:spPr>
            <a:xfrm rot="10800000">
              <a:off x="5595587" y="1799045"/>
              <a:ext cx="788779" cy="353711"/>
            </a:xfrm>
            <a:prstGeom prst="stripedRightArrow">
              <a:avLst>
                <a:gd name="adj1" fmla="val 69578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3" name="虚尾箭头 12"/>
            <p:cNvSpPr/>
            <p:nvPr/>
          </p:nvSpPr>
          <p:spPr>
            <a:xfrm rot="10800000">
              <a:off x="5595587" y="3452523"/>
              <a:ext cx="788779" cy="353711"/>
            </a:xfrm>
            <a:prstGeom prst="stripedRightArrow">
              <a:avLst>
                <a:gd name="adj1" fmla="val 69578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4" name="虚尾箭头 13"/>
            <p:cNvSpPr/>
            <p:nvPr/>
          </p:nvSpPr>
          <p:spPr>
            <a:xfrm rot="10800000">
              <a:off x="5609758" y="4189263"/>
              <a:ext cx="788779" cy="353711"/>
            </a:xfrm>
            <a:prstGeom prst="stripedRightArrow">
              <a:avLst>
                <a:gd name="adj1" fmla="val 69578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5" name="虚尾箭头 14"/>
            <p:cNvSpPr/>
            <p:nvPr/>
          </p:nvSpPr>
          <p:spPr>
            <a:xfrm rot="10800000">
              <a:off x="5595587" y="2625783"/>
              <a:ext cx="788779" cy="353711"/>
            </a:xfrm>
            <a:prstGeom prst="stripedRightArrow">
              <a:avLst>
                <a:gd name="adj1" fmla="val 69578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826076" y="138995"/>
            <a:ext cx="1415772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19" name="矩形 18"/>
          <p:cNvSpPr/>
          <p:nvPr/>
        </p:nvSpPr>
        <p:spPr>
          <a:xfrm>
            <a:off x="2733296" y="1806655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前置知识复习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03827" y="2648952"/>
            <a:ext cx="172354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主席树算法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57715" y="3518218"/>
            <a:ext cx="110799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23" name="矩形 22"/>
          <p:cNvSpPr/>
          <p:nvPr/>
        </p:nvSpPr>
        <p:spPr>
          <a:xfrm>
            <a:off x="3057715" y="4327574"/>
            <a:ext cx="122891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25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73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POI2014</a:t>
            </a:r>
          </a:p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Luogu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-apple-system"/>
              </a:rPr>
              <a:t>3567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449403-2657-BF0F-21BA-F134662E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1264096"/>
            <a:ext cx="10048875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B110A77-BC16-87BC-3F50-43E0113C44B3}"/>
                  </a:ext>
                </a:extLst>
              </p:cNvPr>
              <p:cNvSpPr txBox="1"/>
              <p:nvPr/>
            </p:nvSpPr>
            <p:spPr>
              <a:xfrm>
                <a:off x="2166151" y="3293602"/>
                <a:ext cx="765255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可持久化权值线段树（卡莫队捏！）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在树上搜索答案时，不断往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𝑝𝑟𝑒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的儿子走，直到叶子结点输出权值，否则无解。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i="1" smtClean="0"/>
                      <m:t>(</m:t>
                    </m:r>
                    <m:r>
                      <m:rPr>
                        <m:nor/>
                      </m:rPr>
                      <a:rPr lang="en-US" altLang="zh-CN" i="1" smtClean="0"/>
                      <m:t>r</m:t>
                    </m:r>
                    <m:r>
                      <m:rPr>
                        <m:nor/>
                      </m:rPr>
                      <a:rPr lang="en-US" altLang="zh-CN" i="1" smtClean="0"/>
                      <m:t>−</m:t>
                    </m:r>
                    <m:r>
                      <m:rPr>
                        <m:nor/>
                      </m:rPr>
                      <a:rPr lang="en-US" altLang="zh-CN" i="1" smtClean="0"/>
                      <m:t>l</m:t>
                    </m:r>
                    <m:r>
                      <m:rPr>
                        <m:nor/>
                      </m:rPr>
                      <a:rPr lang="en-US" altLang="zh-CN" i="1" smtClean="0"/>
                      <m:t>+1)/2+1</m:t>
                    </m:r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B110A77-BC16-87BC-3F50-43E0113C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51" y="3293602"/>
                <a:ext cx="7652552" cy="1631216"/>
              </a:xfrm>
              <a:prstGeom prst="rect">
                <a:avLst/>
              </a:prstGeom>
              <a:blipFill>
                <a:blip r:embed="rId5"/>
                <a:stretch>
                  <a:fillRect l="-796" t="-1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2826F14-F977-10A7-3521-54B91688B1F4}"/>
              </a:ext>
            </a:extLst>
          </p:cNvPr>
          <p:cNvSpPr txBox="1"/>
          <p:nvPr/>
        </p:nvSpPr>
        <p:spPr>
          <a:xfrm>
            <a:off x="2166151" y="4964419"/>
            <a:ext cx="268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随机化</a:t>
            </a:r>
          </a:p>
        </p:txBody>
      </p:sp>
    </p:spTree>
    <p:extLst>
      <p:ext uri="{BB962C8B-B14F-4D97-AF65-F5344CB8AC3E}">
        <p14:creationId xmlns:p14="http://schemas.microsoft.com/office/powerpoint/2010/main" val="118523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Luogu3293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E6CB8E-0DB6-0A11-82E1-F60A356B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48" y="878029"/>
            <a:ext cx="10054901" cy="2149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DE772D-2EDF-404A-72BB-2625522EF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62" y="4248381"/>
            <a:ext cx="1607100" cy="22499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6A3092-65CD-EA18-4433-465DBA80C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136" y="3025038"/>
            <a:ext cx="7879763" cy="13793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85E79E-5DC5-835E-A1B9-2ED05E2E0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425" y="4588424"/>
            <a:ext cx="1204064" cy="15698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7798567-B559-362A-5C33-5DE773AC1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031" y="2985120"/>
            <a:ext cx="5177399" cy="4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9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Luogu3293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E6CB8E-0DB6-0A11-82E1-F60A356B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49" y="936337"/>
            <a:ext cx="10054901" cy="2149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119B906-EF51-748B-A8B8-26E9D08E1677}"/>
                  </a:ext>
                </a:extLst>
              </p:cNvPr>
              <p:cNvSpPr txBox="1"/>
              <p:nvPr/>
            </p:nvSpPr>
            <p:spPr>
              <a:xfrm>
                <a:off x="1402670" y="3604334"/>
                <a:ext cx="9720779" cy="2342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从高到低位贪心，若在二进制下，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的第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则查找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存不存在使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j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的数，即主席树里实际查询的区间范围要减去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若存在，则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𝑎𝑛𝑠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下一次在主席树搜索的权值区间也相应的要增加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若不存在，则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𝑎𝑛𝑠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不变，继续做下一位；</a:t>
                </a:r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𝑛𝑙𝑜𝑔𝑛𝑙𝑜𝑔𝑎</m:t>
                        </m:r>
                      </m:e>
                    </m:d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，空间复杂度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119B906-EF51-748B-A8B8-26E9D08E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70" y="3604334"/>
                <a:ext cx="9720779" cy="2342436"/>
              </a:xfrm>
              <a:prstGeom prst="rect">
                <a:avLst/>
              </a:prstGeom>
              <a:blipFill>
                <a:blip r:embed="rId5"/>
                <a:stretch>
                  <a:fillRect l="-502" t="-1299"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21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575C25-3067-4C2B-87F9-3B9EBF7DAA68}"/>
              </a:ext>
            </a:extLst>
          </p:cNvPr>
          <p:cNvSpPr txBox="1"/>
          <p:nvPr/>
        </p:nvSpPr>
        <p:spPr>
          <a:xfrm>
            <a:off x="1919056" y="1447060"/>
            <a:ext cx="8353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前几道题是较为明显的主席树，而进阶题和难题往往用主席树维护的东西很难一眼看出来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需要较深的思考或者其他数据结构的配合，比如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序上建主席树、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主席树等等。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所以要求我们把基本的主席树模型掌握，才能在需要维护一个信息的时候，一眼发现，哦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这个可以用主席树！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权值和位置两种写法都需要反复理解、牢记在心！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8DEEE9-BD0A-DD84-B959-D8AAABE8F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5" y="5232712"/>
            <a:ext cx="1447060" cy="14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9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2339102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休息一会儿！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难题要来了</a:t>
            </a:r>
            <a:endParaRPr lang="en-US" altLang="zh-CN" sz="2800" b="1" i="0" dirty="0"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2824B4-A926-BDEE-BA45-FB51ED8B7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2" y="2044398"/>
            <a:ext cx="3990911" cy="2769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祖堅正慶 - Close in the Distance">
            <a:hlinkClick r:id="" action="ppaction://media"/>
            <a:extLst>
              <a:ext uri="{FF2B5EF4-FFF2-40B4-BE49-F238E27FC236}">
                <a16:creationId xmlns:a16="http://schemas.microsoft.com/office/drawing/2014/main" id="{122DFF86-6001-A2EE-E83D-E22115CC5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0266" y="56046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0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1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637870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Eyjafjalla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3DCFE8-73A8-09E4-4AE8-742307E8B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66" y="1557367"/>
            <a:ext cx="10961579" cy="22748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BD5D36-BA24-975B-C3E5-D6762162D621}"/>
              </a:ext>
            </a:extLst>
          </p:cNvPr>
          <p:cNvSpPr txBox="1"/>
          <p:nvPr/>
        </p:nvSpPr>
        <p:spPr>
          <a:xfrm>
            <a:off x="1547578" y="4961710"/>
            <a:ext cx="3462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多组询问，强制在线</a:t>
            </a:r>
          </a:p>
        </p:txBody>
      </p:sp>
    </p:spTree>
    <p:extLst>
      <p:ext uri="{BB962C8B-B14F-4D97-AF65-F5344CB8AC3E}">
        <p14:creationId xmlns:p14="http://schemas.microsoft.com/office/powerpoint/2010/main" val="2108439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792478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Eyjafjalla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BDEF23-52FB-105C-C63F-2845E906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123" y="906888"/>
            <a:ext cx="8639005" cy="1792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05B8457-7A83-0D92-C8FB-A5E596B29F6B}"/>
                  </a:ext>
                </a:extLst>
              </p:cNvPr>
              <p:cNvSpPr txBox="1"/>
              <p:nvPr/>
            </p:nvSpPr>
            <p:spPr>
              <a:xfrm>
                <a:off x="1660122" y="3231472"/>
                <a:ext cx="863900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先倍增跳到深度最浅且温度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，答案为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的子树内，温度在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间的节点个数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序上建立主席树，记录入栈序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和出栈序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𝑜𝑢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，访问入栈序和出栈序所对应的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序上做与上文前缀和相同的方式，相减即可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时空复杂度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05B8457-7A83-0D92-C8FB-A5E596B29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22" y="3231472"/>
                <a:ext cx="8639005" cy="2031325"/>
              </a:xfrm>
              <a:prstGeom prst="rect">
                <a:avLst/>
              </a:prstGeom>
              <a:blipFill>
                <a:blip r:embed="rId5"/>
                <a:stretch>
                  <a:fillRect l="-565" t="-1502" r="-423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24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637870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2020ICPC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昆明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Stone Games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BE28A4-2C3E-2E86-BD27-C024BA7A1EC3}"/>
                  </a:ext>
                </a:extLst>
              </p:cNvPr>
              <p:cNvSpPr txBox="1"/>
              <p:nvPr/>
            </p:nvSpPr>
            <p:spPr>
              <a:xfrm>
                <a:off x="2047782" y="1544715"/>
                <a:ext cx="80964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给你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个正整数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个询问，每次询问用区间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内的数求和，最小不能表示的正整数是多少（只能从选定区间中选且每个数最多只能选一次），强制在线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[1, 4, 2]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最小不能表示的数为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</a:p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[2, 1, 6]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最小不能表示的数为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BE28A4-2C3E-2E86-BD27-C024BA7A1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82" y="1544715"/>
                <a:ext cx="8096435" cy="2677656"/>
              </a:xfrm>
              <a:prstGeom prst="rect">
                <a:avLst/>
              </a:prstGeom>
              <a:blipFill>
                <a:blip r:embed="rId4"/>
                <a:stretch>
                  <a:fillRect l="-1205" t="-1818" b="-4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947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4BD0A3-B62E-DB27-31F7-EE83FF59C65E}"/>
                  </a:ext>
                </a:extLst>
              </p:cNvPr>
              <p:cNvSpPr txBox="1"/>
              <p:nvPr/>
            </p:nvSpPr>
            <p:spPr>
              <a:xfrm>
                <a:off x="2019671" y="1765259"/>
                <a:ext cx="8495929" cy="5092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如果当前区间没有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，那么答案肯定是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假设当前有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个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，那能表示出的数为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[1,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，之后最大的数为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。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即为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答案，否则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[1,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也可以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表示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出来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所以，对于每次的区间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[1,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都需要找出在区间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内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小于等于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的数之和记为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𝑠𝑢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并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更新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𝑠𝑢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，之后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接着重复算法过程，当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不变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即为答案。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这个过程最多不超过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log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⁡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次（斐波那契）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𝑠𝑢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可用主席树维护，即用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−1]]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之后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根据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再接着访问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左儿子或右儿子，单次时间复杂度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𝑙𝑜𝑔𝑛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总时间复杂度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𝑛𝑙𝑜𝑔𝑛𝑙𝑜𝑔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空间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复杂度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4BD0A3-B62E-DB27-31F7-EE83FF59C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671" y="1765259"/>
                <a:ext cx="8495929" cy="5092741"/>
              </a:xfrm>
              <a:prstGeom prst="rect">
                <a:avLst/>
              </a:prstGeom>
              <a:blipFill>
                <a:blip r:embed="rId4"/>
                <a:stretch>
                  <a:fillRect l="-717" t="-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4CDBEA6-ED5B-4A49-C769-8489EE129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064" y="557432"/>
            <a:ext cx="6965284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8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637870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HDU7084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1FB803-B7C4-5137-95C2-41967E16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70" y="1340528"/>
            <a:ext cx="10119860" cy="12961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5F042D-523D-07E8-2E98-DA51191DA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24" y="3197041"/>
            <a:ext cx="2769140" cy="2583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4FC9A9-392B-89E6-139B-F901ECDAE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946" y="3429000"/>
            <a:ext cx="3250107" cy="20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前置知识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线段树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CDA448-F93E-70BA-6607-B0B2A25C1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74" y="1757780"/>
            <a:ext cx="4352975" cy="38560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3CBE12-4029-40F4-EB0F-8AE5B9880043}"/>
              </a:ext>
            </a:extLst>
          </p:cNvPr>
          <p:cNvSpPr txBox="1"/>
          <p:nvPr/>
        </p:nvSpPr>
        <p:spPr>
          <a:xfrm>
            <a:off x="563732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5A8A12-5B59-4D00-0CBD-60423834B2FB}"/>
                  </a:ext>
                </a:extLst>
              </p:cNvPr>
              <p:cNvSpPr txBox="1"/>
              <p:nvPr/>
            </p:nvSpPr>
            <p:spPr>
              <a:xfrm>
                <a:off x="6489578" y="1677880"/>
                <a:ext cx="46295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区间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转化为对线段树上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个区间的修改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询问，维护信息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5A8A12-5B59-4D00-0CBD-60423834B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78" y="1677880"/>
                <a:ext cx="4629548" cy="707886"/>
              </a:xfrm>
              <a:prstGeom prst="rect">
                <a:avLst/>
              </a:prstGeom>
              <a:blipFill>
                <a:blip r:embed="rId5"/>
                <a:stretch>
                  <a:fillRect l="-1449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0FF56B98-0D84-B0E6-E3FD-0C58244EA5EC}"/>
              </a:ext>
            </a:extLst>
          </p:cNvPr>
          <p:cNvSpPr txBox="1"/>
          <p:nvPr/>
        </p:nvSpPr>
        <p:spPr>
          <a:xfrm>
            <a:off x="6489578" y="2721114"/>
            <a:ext cx="4518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运用懒人标记等方式，对整个大区间的信息下次访问到再往小区间更新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D56C361-F818-E735-64B2-2E76963FA37C}"/>
              </a:ext>
            </a:extLst>
          </p:cNvPr>
          <p:cNvSpPr txBox="1"/>
          <p:nvPr/>
        </p:nvSpPr>
        <p:spPr>
          <a:xfrm>
            <a:off x="6489578" y="3893344"/>
            <a:ext cx="4518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个叶子节点，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个非叶子节点，并且防止数组访问越界，总共有：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四倍空间！！！！！！！！！！！！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212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200297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HDU7084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1FB803-B7C4-5137-95C2-41967E16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67" y="936337"/>
            <a:ext cx="8993079" cy="115182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B8177A0-EBA0-D2A5-FB76-AC6847EBC5B5}"/>
              </a:ext>
            </a:extLst>
          </p:cNvPr>
          <p:cNvGrpSpPr/>
          <p:nvPr/>
        </p:nvGrpSpPr>
        <p:grpSpPr>
          <a:xfrm>
            <a:off x="1614196" y="2453950"/>
            <a:ext cx="8080731" cy="1362199"/>
            <a:chOff x="1614196" y="2453950"/>
            <a:chExt cx="8080731" cy="13621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404BA54F-F561-7852-7D50-869FD3927F3F}"/>
                    </a:ext>
                  </a:extLst>
                </p:cNvPr>
                <p:cNvSpPr txBox="1"/>
                <p:nvPr/>
              </p:nvSpPr>
              <p:spPr>
                <a:xfrm>
                  <a:off x="1614196" y="2453950"/>
                  <a:ext cx="808073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·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考虑</a:t>
                  </a:r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KMP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fail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树，树上的每个节点代表一个前缀，节点的父亲为该前缀的最长公共前后缀。也就是说，该节点的所有祖先，都是该前缀的一个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𝑏𝑜𝑟𝑑𝑒𝑟</m:t>
                      </m:r>
                    </m:oMath>
                  </a14:m>
                  <a:r>
                    <a:rPr lang="zh-CN" altLang="en-US" i="1" dirty="0"/>
                    <a:t>，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𝑛𝑒𝑥𝑡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数组是最长的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𝑏𝑜𝑟𝑑𝑒𝑟</m:t>
                      </m:r>
                    </m:oMath>
                  </a14:m>
                  <a:r>
                    <a:rPr lang="zh-CN" altLang="en-US" dirty="0"/>
                    <a:t>；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对于后缀，反序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𝐾𝑀𝑃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后也有相同的结论</a:t>
                  </a:r>
                  <a:endParaRPr lang="en-US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404BA54F-F561-7852-7D50-869FD3927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196" y="2453950"/>
                  <a:ext cx="8080731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679" t="-3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C2C83FF-8A72-EACB-1684-A4DD910FE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5808" y="3374561"/>
              <a:ext cx="5887835" cy="44158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01E2D0B-D699-E429-C000-4BA01005EC02}"/>
                  </a:ext>
                </a:extLst>
              </p:cNvPr>
              <p:cNvSpPr txBox="1"/>
              <p:nvPr/>
            </p:nvSpPr>
            <p:spPr>
              <a:xfrm>
                <a:off x="1614196" y="3933786"/>
                <a:ext cx="79460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如果一组前缀和后缀拼起来在原串中每次出现，必然分界点为一组前缀的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𝑏𝑜𝑟𝑑𝑒𝑟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与后缀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𝑏𝑜𝑟𝑑𝑒𝑟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的组合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01E2D0B-D699-E429-C000-4BA01005E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96" y="3933786"/>
                <a:ext cx="7946026" cy="646331"/>
              </a:xfrm>
              <a:prstGeom prst="rect">
                <a:avLst/>
              </a:prstGeom>
              <a:blipFill>
                <a:blip r:embed="rId7"/>
                <a:stretch>
                  <a:fillRect l="-691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5515DE2-021A-72B7-7F08-C34F0B4972E0}"/>
                  </a:ext>
                </a:extLst>
              </p:cNvPr>
              <p:cNvSpPr txBox="1"/>
              <p:nvPr/>
            </p:nvSpPr>
            <p:spPr>
              <a:xfrm>
                <a:off x="1679567" y="4802819"/>
                <a:ext cx="7588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建出两颗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fail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树，将每个节点同前缀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后缀一一对应，则问题转化为，在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的子树内，有多少个节点也在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子树内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5515DE2-021A-72B7-7F08-C34F0B497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67" y="4802819"/>
                <a:ext cx="7588720" cy="646331"/>
              </a:xfrm>
              <a:prstGeom prst="rect">
                <a:avLst/>
              </a:prstGeom>
              <a:blipFill>
                <a:blip r:embed="rId8"/>
                <a:stretch>
                  <a:fillRect l="-723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2DB55D9-8631-250E-C8C1-B629BD2E81B4}"/>
                  </a:ext>
                </a:extLst>
              </p:cNvPr>
              <p:cNvSpPr txBox="1"/>
              <p:nvPr/>
            </p:nvSpPr>
            <p:spPr>
              <a:xfrm>
                <a:off x="1679567" y="5598497"/>
                <a:ext cx="72885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将一棵树按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序重新映射，此时权值变为连续；在第二棵树上建权值主席树维护映射过后的点权即可，时空复杂度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zh-CN" altLang="en-US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</m:t>
                    </m:r>
                    <m:r>
                      <a:rPr lang="zh-CN" altLang="en-US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2DB55D9-8631-250E-C8C1-B629BD2E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67" y="5598497"/>
                <a:ext cx="7288567" cy="646331"/>
              </a:xfrm>
              <a:prstGeom prst="rect">
                <a:avLst/>
              </a:prstGeom>
              <a:blipFill>
                <a:blip r:embed="rId9"/>
                <a:stretch>
                  <a:fillRect l="-753" t="-4717" r="-335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1BEB9FBB-6D36-5E04-3F2E-F01679075C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1886" y="1512248"/>
            <a:ext cx="1888709" cy="17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637870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Luogu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2839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534637-FB5C-8719-202B-7C3DB64B9F62}"/>
              </a:ext>
            </a:extLst>
          </p:cNvPr>
          <p:cNvSpPr txBox="1"/>
          <p:nvPr/>
        </p:nvSpPr>
        <p:spPr>
          <a:xfrm>
            <a:off x="2689934" y="1393794"/>
            <a:ext cx="3027285" cy="55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4E0574-464B-ADE5-EEE5-0F1BA638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60" y="1250669"/>
            <a:ext cx="9291479" cy="31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4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706836" y="378405"/>
            <a:ext cx="1632178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Luogu2839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534637-FB5C-8719-202B-7C3DB64B9F62}"/>
              </a:ext>
            </a:extLst>
          </p:cNvPr>
          <p:cNvSpPr txBox="1"/>
          <p:nvPr/>
        </p:nvSpPr>
        <p:spPr>
          <a:xfrm>
            <a:off x="2689934" y="1393794"/>
            <a:ext cx="3027285" cy="55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08D473-0360-E641-F55F-3C13EE4C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561" y="311683"/>
            <a:ext cx="7056121" cy="1109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229FF8-5010-C3BB-BA3B-A245AFA7F3C5}"/>
                  </a:ext>
                </a:extLst>
              </p:cNvPr>
              <p:cNvSpPr txBox="1"/>
              <p:nvPr/>
            </p:nvSpPr>
            <p:spPr>
              <a:xfrm>
                <a:off x="1522925" y="1639411"/>
                <a:ext cx="93481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区间中位数可以考虑二分答案，大于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𝑚𝑖𝑑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，小于设为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，查询区间内的和是否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b="0" dirty="0">
                  <a:latin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是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必选的，直接记录他们的和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229FF8-5010-C3BB-BA3B-A245AFA7F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925" y="1639411"/>
                <a:ext cx="9348186" cy="646331"/>
              </a:xfrm>
              <a:prstGeom prst="rect">
                <a:avLst/>
              </a:prstGeom>
              <a:blipFill>
                <a:blip r:embed="rId5"/>
                <a:stretch>
                  <a:fillRect l="-587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45807F54-3A08-866C-2DDA-345C85341BAD}"/>
              </a:ext>
            </a:extLst>
          </p:cNvPr>
          <p:cNvGrpSpPr/>
          <p:nvPr/>
        </p:nvGrpSpPr>
        <p:grpSpPr>
          <a:xfrm>
            <a:off x="1421907" y="2475495"/>
            <a:ext cx="9348186" cy="1143258"/>
            <a:chOff x="1522925" y="2285742"/>
            <a:chExt cx="9348186" cy="1143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688954A1-55B3-68DD-4B21-399624A25FEC}"/>
                    </a:ext>
                  </a:extLst>
                </p:cNvPr>
                <p:cNvSpPr txBox="1"/>
                <p:nvPr/>
              </p:nvSpPr>
              <p:spPr>
                <a:xfrm>
                  <a:off x="1522925" y="2285742"/>
                  <a:ext cx="934818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· 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接下来就是找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的最大后缀和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的最大前缀，所以对于每一个二分的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𝑚𝑖𝑑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值，建一棵线段树，记录区间和，区间最大后缀，最大前缀。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688954A1-55B3-68DD-4B21-399624A25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2925" y="2285742"/>
                  <a:ext cx="934818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522" t="-4717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0131600-34DE-D551-99F4-F9BBA5779F65}"/>
                </a:ext>
              </a:extLst>
            </p:cNvPr>
            <p:cNvSpPr txBox="1"/>
            <p:nvPr/>
          </p:nvSpPr>
          <p:spPr>
            <a:xfrm>
              <a:off x="1642368" y="3152001"/>
              <a:ext cx="547906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但是每次二分答案都需要建树，时空复杂度大大超限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4701C6C-CB03-6A4A-8A20-B72F98784FF1}"/>
              </a:ext>
            </a:extLst>
          </p:cNvPr>
          <p:cNvSpPr txBox="1"/>
          <p:nvPr/>
        </p:nvSpPr>
        <p:spPr>
          <a:xfrm>
            <a:off x="1522925" y="3844031"/>
            <a:ext cx="73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发现对于数字每次增大，只有当前中位数一个值从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ED9AE50-2183-10BA-DCDC-892A99C54020}"/>
                  </a:ext>
                </a:extLst>
              </p:cNvPr>
              <p:cNvSpPr txBox="1"/>
              <p:nvPr/>
            </p:nvSpPr>
            <p:spPr>
              <a:xfrm>
                <a:off x="1522925" y="4447519"/>
                <a:ext cx="934818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只需要一开始就把所有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𝑚𝑖𝑑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情况的线段树都建好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使用主席树，具体来说主席树上每一个节点同时维护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区间和，区间最大后缀，最大前缀三个信息，开始建树的时候先按序列大小排序，再把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的修改信息，新开一个主席树的根就行了。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，空间复杂度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ED9AE50-2183-10BA-DCDC-892A99C54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925" y="4447519"/>
                <a:ext cx="9348186" cy="1477328"/>
              </a:xfrm>
              <a:prstGeom prst="rect">
                <a:avLst/>
              </a:prstGeom>
              <a:blipFill>
                <a:blip r:embed="rId7"/>
                <a:stretch>
                  <a:fillRect l="-587" t="-2479" r="-522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3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补充资料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B711CC-13C1-9959-58C0-71230370FFAA}"/>
              </a:ext>
            </a:extLst>
          </p:cNvPr>
          <p:cNvSpPr txBox="1"/>
          <p:nvPr/>
        </p:nvSpPr>
        <p:spPr>
          <a:xfrm>
            <a:off x="1099629" y="1447061"/>
            <a:ext cx="78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算法学习笔记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(2) : 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树状数组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https://zhuanlan.zhihu.com/p/93795692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4916DB-03CF-E7F2-3EDA-4993EFDC5634}"/>
              </a:ext>
            </a:extLst>
          </p:cNvPr>
          <p:cNvSpPr txBox="1"/>
          <p:nvPr/>
        </p:nvSpPr>
        <p:spPr>
          <a:xfrm>
            <a:off x="1099628" y="1729338"/>
            <a:ext cx="78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算法学习笔记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(14): 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线段树 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https://zhuanlan.zhihu.com/p/106118909</a:t>
            </a:r>
            <a:endParaRPr lang="zh-CN" altLang="en-US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35FCC5-70FA-888E-1758-BC4197859BC2}"/>
              </a:ext>
            </a:extLst>
          </p:cNvPr>
          <p:cNvSpPr txBox="1"/>
          <p:nvPr/>
        </p:nvSpPr>
        <p:spPr>
          <a:xfrm>
            <a:off x="1099628" y="2004545"/>
            <a:ext cx="10537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动态开点，线段树合并和可持久化线段树  https://blog.51cto.com/u_15060465/4167050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22BFF1-2064-BFE5-03C1-2A53E42A0B0E}"/>
              </a:ext>
            </a:extLst>
          </p:cNvPr>
          <p:cNvSpPr txBox="1"/>
          <p:nvPr/>
        </p:nvSpPr>
        <p:spPr>
          <a:xfrm>
            <a:off x="1099628" y="2310781"/>
            <a:ext cx="1034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主席树详解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让你躺着学会主席树 https://blog.csdn.net/Foxreign/article/details/118770162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104FF5-F5AA-96DD-0D1E-B8354E044DA3}"/>
              </a:ext>
            </a:extLst>
          </p:cNvPr>
          <p:cNvSpPr txBox="1"/>
          <p:nvPr/>
        </p:nvSpPr>
        <p:spPr>
          <a:xfrm>
            <a:off x="1099628" y="2604613"/>
            <a:ext cx="1130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权值线段树详解 https://blog.csdn.net/yanweiqi1754989931/article/details/117380913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775CA5-014B-8D2D-96E1-01C353D64D0F}"/>
              </a:ext>
            </a:extLst>
          </p:cNvPr>
          <p:cNvSpPr txBox="1"/>
          <p:nvPr/>
        </p:nvSpPr>
        <p:spPr>
          <a:xfrm>
            <a:off x="1099627" y="2910849"/>
            <a:ext cx="1034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树套树 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P2617 Dynamic Rankin https://www.luogu.com.cn/blog/zhoushuyu/solution-p2617</a:t>
            </a:r>
            <a:endParaRPr lang="zh-CN" altLang="en-US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4CC43C-159B-AB9E-83F1-2688F04F4B56}"/>
              </a:ext>
            </a:extLst>
          </p:cNvPr>
          <p:cNvSpPr txBox="1"/>
          <p:nvPr/>
        </p:nvSpPr>
        <p:spPr>
          <a:xfrm>
            <a:off x="1099626" y="3244334"/>
            <a:ext cx="10483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树状数组套主席树 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https://blog.csdn.net/yanweiqi1754989931/article/details/119951353</a:t>
            </a:r>
            <a:endParaRPr lang="zh-CN" altLang="en-US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6298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902811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结语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882268-5A1D-1F41-610A-5FE525DAE730}"/>
              </a:ext>
            </a:extLst>
          </p:cNvPr>
          <p:cNvSpPr txBox="1"/>
          <p:nvPr/>
        </p:nvSpPr>
        <p:spPr>
          <a:xfrm>
            <a:off x="3826276" y="3133817"/>
            <a:ext cx="5184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Thanks♪(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･</a:t>
            </a: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･</a:t>
            </a: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ﾉ</a:t>
            </a:r>
          </a:p>
        </p:txBody>
      </p:sp>
    </p:spTree>
    <p:extLst>
      <p:ext uri="{BB962C8B-B14F-4D97-AF65-F5344CB8AC3E}">
        <p14:creationId xmlns:p14="http://schemas.microsoft.com/office/powerpoint/2010/main" val="150928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前置知识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权值线段树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101AFC-02B4-0607-7D41-E034BC1A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67" y="1608746"/>
            <a:ext cx="5342083" cy="37646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71B627-45A6-1F28-6A01-513F2B248A80}"/>
              </a:ext>
            </a:extLst>
          </p:cNvPr>
          <p:cNvSpPr txBox="1"/>
          <p:nvPr/>
        </p:nvSpPr>
        <p:spPr>
          <a:xfrm>
            <a:off x="6867851" y="1592878"/>
            <a:ext cx="47150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权值线段树一般用于维护一段区间的数出现的次数</a:t>
            </a:r>
            <a:endParaRPr lang="en-US" altLang="zh-CN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给定序列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{ 1 , 2 , 2 , 3 , 3 , 3 , 4 , 4 , 4 , 4 } 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可以建出左图所示的权值线段树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-apple-system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可以求整体第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采用元素到下标数组映射的方式进行插入。当空间不足时，常采用离散化的方式进行解决。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85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前置知识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动态开点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3DEF68-2150-A2C1-D099-498D85072B05}"/>
                  </a:ext>
                </a:extLst>
              </p:cNvPr>
              <p:cNvSpPr txBox="1"/>
              <p:nvPr/>
            </p:nvSpPr>
            <p:spPr>
              <a:xfrm>
                <a:off x="7325835" y="2498043"/>
                <a:ext cx="359813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左右儿子从普通线段树的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≪1,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≪1|1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变为</a:t>
                </a:r>
                <a:r>
                  <a:rPr lang="en-US" altLang="zh-CN" sz="20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𝑙𝑐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𝑟𝑐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zh-CN" altLang="en-US" sz="20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3DEF68-2150-A2C1-D099-498D85072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835" y="2498043"/>
                <a:ext cx="3598138" cy="1015663"/>
              </a:xfrm>
              <a:prstGeom prst="rect">
                <a:avLst/>
              </a:prstGeom>
              <a:blipFill>
                <a:blip r:embed="rId4"/>
                <a:stretch>
                  <a:fillRect l="-1864" t="-3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7863EE0-3008-8459-BE46-9E2E878F996C}"/>
              </a:ext>
            </a:extLst>
          </p:cNvPr>
          <p:cNvSpPr txBox="1"/>
          <p:nvPr/>
        </p:nvSpPr>
        <p:spPr>
          <a:xfrm>
            <a:off x="7262703" y="1273420"/>
            <a:ext cx="3598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链式储存法，即对一个节点建立左右儿子指针，指向它的左右儿子。</a:t>
            </a:r>
            <a:endParaRPr lang="zh-CN" altLang="en-US" sz="2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3E0C36-0ECE-37E4-3053-51EB3330B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44" y="1799262"/>
            <a:ext cx="6751905" cy="35740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7F1B75-9DD0-1C14-B23D-8D787FBC67EB}"/>
              </a:ext>
            </a:extLst>
          </p:cNvPr>
          <p:cNvSpPr txBox="1"/>
          <p:nvPr/>
        </p:nvSpPr>
        <p:spPr>
          <a:xfrm>
            <a:off x="7262703" y="3630843"/>
            <a:ext cx="35981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利用一个类似线段树懒标记的思想，如果一个节点需要使用，那么我们才建立这个节点，反之指向空节点代表当前没有信息。</a:t>
            </a:r>
            <a:endParaRPr lang="zh-CN" altLang="en-US" sz="2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664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前置知识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可持久化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7D09E5-3199-CA8A-7220-3C9B14FEDCB4}"/>
              </a:ext>
            </a:extLst>
          </p:cNvPr>
          <p:cNvSpPr txBox="1"/>
          <p:nvPr/>
        </p:nvSpPr>
        <p:spPr>
          <a:xfrm>
            <a:off x="1365564" y="1915740"/>
            <a:ext cx="10024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信息的继承：建立新节点时，若想使用历史信息，直接把孩子连向已经建立的节点即可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于数据结构而言，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可持久化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总是可以保留每一个历史版本，并且支持操作的不可变特性。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而可持久化线段树（主席树）的本质就是多根线段树，每个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都代表一个历史版本。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C8798A-C73B-81F9-052F-C6B31DD4169B}"/>
              </a:ext>
            </a:extLst>
          </p:cNvPr>
          <p:cNvSpPr txBox="1"/>
          <p:nvPr/>
        </p:nvSpPr>
        <p:spPr>
          <a:xfrm>
            <a:off x="1365564" y="141278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为什么需要动态开点线段树？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B13805-341E-E378-24CD-919B64E70DB5}"/>
              </a:ext>
            </a:extLst>
          </p:cNvPr>
          <p:cNvSpPr txBox="1"/>
          <p:nvPr/>
        </p:nvSpPr>
        <p:spPr>
          <a:xfrm>
            <a:off x="1365564" y="3784447"/>
            <a:ext cx="852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为什么是每个根而不是每棵树呢？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205325-8225-3C0F-4556-058C3B824514}"/>
              </a:ext>
            </a:extLst>
          </p:cNvPr>
          <p:cNvSpPr txBox="1"/>
          <p:nvPr/>
        </p:nvSpPr>
        <p:spPr>
          <a:xfrm>
            <a:off x="1366186" y="4440400"/>
            <a:ext cx="73783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假如我们每次进行更新操作时都要先拷贝一份上次的版本用来回溯，再对原本的线段树进行修改，这样的话无论时间复杂度还是空间复杂度都是难以接受的。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1935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E8820C-41E4-D8C3-7009-0CCD8B12F1E6}"/>
              </a:ext>
            </a:extLst>
          </p:cNvPr>
          <p:cNvSpPr txBox="1"/>
          <p:nvPr/>
        </p:nvSpPr>
        <p:spPr>
          <a:xfrm>
            <a:off x="1222732" y="1270551"/>
            <a:ext cx="791773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主席树又叫做可持久化（权值）线段树，一开始使用来解决区间第</a:t>
            </a:r>
            <a:r>
              <a:rPr lang="en-US" altLang="zh-CN" sz="28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大问题</a:t>
            </a:r>
            <a:endParaRPr lang="en-US" altLang="zh-CN" sz="280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0" i="0" dirty="0"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据说</a:t>
            </a:r>
            <a:r>
              <a:rPr lang="zh-CN" altLang="en-US" sz="28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因其发明者黄嘉泰的名字首字母</a:t>
            </a:r>
            <a:r>
              <a:rPr lang="en-US" altLang="zh-CN" sz="280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hjt</a:t>
            </a:r>
            <a:r>
              <a:rPr lang="zh-CN" altLang="en-US" sz="28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而得名主席树</a:t>
            </a:r>
            <a:endParaRPr lang="en-US" altLang="zh-CN" sz="280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（名字短一点更方便，故后文都称为主席树）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68CE00-6755-ED3A-02D0-81E1AFD47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361" y="2138039"/>
            <a:ext cx="21145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3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E73FD7-423D-B83F-7C71-3A2E30177089}"/>
              </a:ext>
            </a:extLst>
          </p:cNvPr>
          <p:cNvSpPr txBox="1"/>
          <p:nvPr/>
        </p:nvSpPr>
        <p:spPr>
          <a:xfrm>
            <a:off x="2410174" y="5342989"/>
            <a:ext cx="72220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当我们在修改关键值时，只有相关区间的节点内的值会受到影响，而树本身结构并未发生变化，那么在每次修改时，不再是在原来的版本上下功夫，而是创建一系列新的节点，从而达到可持久化的目的。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0802B6-0320-E78B-1E7D-1A3CBAEF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97" y="1021976"/>
            <a:ext cx="8295914" cy="39604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B5702A-3872-8EF1-4DFC-3BF0F8DEF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470" y="1015612"/>
            <a:ext cx="8402768" cy="396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39AD77-7940-0494-5444-3BD1A1E80988}"/>
              </a:ext>
            </a:extLst>
          </p:cNvPr>
          <p:cNvSpPr txBox="1"/>
          <p:nvPr/>
        </p:nvSpPr>
        <p:spPr>
          <a:xfrm>
            <a:off x="2986595" y="5435914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所以我们只需要多记录一条链就能代表历史的版本了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A03C-C3D6-B19C-4AC8-14192F99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83" y="1021976"/>
            <a:ext cx="8257636" cy="43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36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5372</TotalTime>
  <Words>2529</Words>
  <Application>Microsoft Office PowerPoint</Application>
  <PresentationFormat>宽屏</PresentationFormat>
  <Paragraphs>238</Paragraphs>
  <Slides>34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-apple-system</vt:lpstr>
      <vt:lpstr>华文行楷</vt:lpstr>
      <vt:lpstr>微软雅黑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>PPT之家www.52ppt.com; PPT之家</cp:keywords>
  <dc:description>http://www.52ppt.com</dc:description>
  <cp:lastModifiedBy>CC</cp:lastModifiedBy>
  <cp:revision>278</cp:revision>
  <dcterms:created xsi:type="dcterms:W3CDTF">2014-11-14T09:15:03Z</dcterms:created>
  <dcterms:modified xsi:type="dcterms:W3CDTF">2022-10-02T13:08:05Z</dcterms:modified>
</cp:coreProperties>
</file>